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5" r:id="rId3"/>
    <p:sldId id="266" r:id="rId4"/>
    <p:sldId id="267" r:id="rId5"/>
    <p:sldId id="268" r:id="rId6"/>
    <p:sldId id="269" r:id="rId7"/>
    <p:sldId id="270" r:id="rId8"/>
    <p:sldId id="271"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A361989-59FC-4D58-A270-F191D8EE81CC}" type="datetimeFigureOut">
              <a:rPr lang="ru-KZ" smtClean="0"/>
              <a:t>06.11.2025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rIns="45720"/>
          <a:lstStyle/>
          <a:p>
            <a:fld id="{A3E4AD7F-FD00-4B7D-B0E6-12DCD4E87304}" type="slidenum">
              <a:rPr lang="ru-KZ" smtClean="0"/>
              <a:t>‹#›</a:t>
            </a:fld>
            <a:endParaRPr lang="ru-KZ"/>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11862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A361989-59FC-4D58-A270-F191D8EE81CC}" type="datetimeFigureOut">
              <a:rPr lang="ru-KZ" smtClean="0"/>
              <a:t>06.11.2025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376970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A361989-59FC-4D58-A270-F191D8EE81CC}" type="datetimeFigureOut">
              <a:rPr lang="ru-KZ" smtClean="0"/>
              <a:t>06.11.2025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40763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A361989-59FC-4D58-A270-F191D8EE81CC}" type="datetimeFigureOut">
              <a:rPr lang="ru-KZ" smtClean="0"/>
              <a:t>06.11.2025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3E4AD7F-FD00-4B7D-B0E6-12DCD4E87304}" type="slidenum">
              <a:rPr lang="ru-KZ" smtClean="0"/>
              <a:t>‹#›</a:t>
            </a:fld>
            <a:endParaRPr lang="ru-KZ"/>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4464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A361989-59FC-4D58-A270-F191D8EE81CC}" type="datetimeFigureOut">
              <a:rPr lang="ru-KZ" smtClean="0"/>
              <a:t>06.11.2025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247660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A361989-59FC-4D58-A270-F191D8EE81CC}" type="datetimeFigureOut">
              <a:rPr lang="ru-KZ" smtClean="0"/>
              <a:t>06.11.2025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3E4AD7F-FD00-4B7D-B0E6-12DCD4E87304}" type="slidenum">
              <a:rPr lang="ru-KZ" smtClean="0"/>
              <a:t>‹#›</a:t>
            </a:fld>
            <a:endParaRPr lang="ru-KZ"/>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5035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A361989-59FC-4D58-A270-F191D8EE81CC}" type="datetimeFigureOut">
              <a:rPr lang="ru-KZ" smtClean="0"/>
              <a:t>06.11.2025</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348341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A361989-59FC-4D58-A270-F191D8EE81CC}" type="datetimeFigureOut">
              <a:rPr lang="ru-KZ" smtClean="0"/>
              <a:t>06.11.2025</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A3E4AD7F-FD00-4B7D-B0E6-12DCD4E87304}" type="slidenum">
              <a:rPr lang="ru-KZ" smtClean="0"/>
              <a:t>‹#›</a:t>
            </a:fld>
            <a:endParaRPr lang="ru-KZ"/>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3835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A361989-59FC-4D58-A270-F191D8EE81CC}" type="datetimeFigureOut">
              <a:rPr lang="ru-KZ" smtClean="0"/>
              <a:t>06.11.2025</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270812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A361989-59FC-4D58-A270-F191D8EE81CC}" type="datetimeFigureOut">
              <a:rPr lang="ru-KZ" smtClean="0"/>
              <a:t>06.11.2025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387109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A361989-59FC-4D58-A270-F191D8EE81CC}" type="datetimeFigureOut">
              <a:rPr lang="ru-KZ" smtClean="0"/>
              <a:t>06.11.2025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102131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A361989-59FC-4D58-A270-F191D8EE81CC}" type="datetimeFigureOut">
              <a:rPr lang="ru-KZ" smtClean="0"/>
              <a:t>06.11.2025</a:t>
            </a:fld>
            <a:endParaRPr lang="ru-KZ"/>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A3E4AD7F-FD00-4B7D-B0E6-12DCD4E87304}" type="slidenum">
              <a:rPr lang="ru-KZ" smtClean="0"/>
              <a:t>‹#›</a:t>
            </a:fld>
            <a:endParaRPr lang="ru-KZ"/>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Tree>
    <p:extLst>
      <p:ext uri="{BB962C8B-B14F-4D97-AF65-F5344CB8AC3E}">
        <p14:creationId xmlns:p14="http://schemas.microsoft.com/office/powerpoint/2010/main" val="220985865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06BF2F-16A1-BA58-C1CE-6DE87706FECA}"/>
              </a:ext>
            </a:extLst>
          </p:cNvPr>
          <p:cNvSpPr>
            <a:spLocks noGrp="1"/>
          </p:cNvSpPr>
          <p:nvPr>
            <p:ph type="ctrTitle"/>
          </p:nvPr>
        </p:nvSpPr>
        <p:spPr/>
        <p:txBody>
          <a:bodyPr>
            <a:normAutofit fontScale="90000"/>
          </a:bodyPr>
          <a:lstStyle/>
          <a:p>
            <a:r>
              <a:rPr lang="en-US" dirty="0"/>
              <a:t>Ligands of coordination compounds</a:t>
            </a:r>
            <a:endParaRPr lang="ru-KZ" dirty="0"/>
          </a:p>
        </p:txBody>
      </p:sp>
      <p:sp>
        <p:nvSpPr>
          <p:cNvPr id="3" name="Подзаголовок 2">
            <a:extLst>
              <a:ext uri="{FF2B5EF4-FFF2-40B4-BE49-F238E27FC236}">
                <a16:creationId xmlns:a16="http://schemas.microsoft.com/office/drawing/2014/main" id="{1846CD7C-D396-7E1C-F26C-34A4E9E87CD0}"/>
              </a:ext>
            </a:extLst>
          </p:cNvPr>
          <p:cNvSpPr>
            <a:spLocks noGrp="1"/>
          </p:cNvSpPr>
          <p:nvPr>
            <p:ph type="subTitle" idx="1"/>
          </p:nvPr>
        </p:nvSpPr>
        <p:spPr/>
        <p:txBody>
          <a:bodyPr>
            <a:normAutofit fontScale="70000" lnSpcReduction="20000"/>
          </a:bodyPr>
          <a:lstStyle/>
          <a:p>
            <a:pPr algn="r"/>
            <a:endParaRPr lang="en-US" dirty="0">
              <a:solidFill>
                <a:schemeClr val="tx1">
                  <a:lumMod val="85000"/>
                  <a:lumOff val="15000"/>
                </a:schemeClr>
              </a:solidFill>
              <a:latin typeface="+mn-lt"/>
            </a:endParaRPr>
          </a:p>
          <a:p>
            <a:pPr algn="r"/>
            <a:endParaRPr lang="en-US" dirty="0">
              <a:solidFill>
                <a:schemeClr val="tx1">
                  <a:lumMod val="85000"/>
                  <a:lumOff val="15000"/>
                </a:schemeClr>
              </a:solidFill>
            </a:endParaRPr>
          </a:p>
          <a:p>
            <a:pPr algn="r"/>
            <a:r>
              <a:rPr lang="en-US" dirty="0">
                <a:solidFill>
                  <a:schemeClr val="tx1">
                    <a:lumMod val="85000"/>
                    <a:lumOff val="15000"/>
                  </a:schemeClr>
                </a:solidFill>
                <a:latin typeface="+mn-lt"/>
              </a:rPr>
              <a:t>PhD </a:t>
            </a:r>
            <a:r>
              <a:rPr lang="en-US" dirty="0" err="1">
                <a:solidFill>
                  <a:schemeClr val="tx1">
                    <a:lumMod val="85000"/>
                    <a:lumOff val="15000"/>
                  </a:schemeClr>
                </a:solidFill>
                <a:latin typeface="+mn-lt"/>
              </a:rPr>
              <a:t>Bakhadur</a:t>
            </a:r>
            <a:r>
              <a:rPr lang="en-US" dirty="0">
                <a:solidFill>
                  <a:schemeClr val="tx1">
                    <a:lumMod val="85000"/>
                    <a:lumOff val="15000"/>
                  </a:schemeClr>
                </a:solidFill>
                <a:latin typeface="+mn-lt"/>
              </a:rPr>
              <a:t> Askar</a:t>
            </a:r>
            <a:endParaRPr lang="ru-KZ" dirty="0">
              <a:solidFill>
                <a:schemeClr val="tx1">
                  <a:lumMod val="85000"/>
                  <a:lumOff val="15000"/>
                </a:schemeClr>
              </a:solidFill>
              <a:latin typeface="+mn-lt"/>
            </a:endParaRPr>
          </a:p>
          <a:p>
            <a:endParaRPr lang="ru-KZ" dirty="0"/>
          </a:p>
        </p:txBody>
      </p:sp>
      <p:pic>
        <p:nvPicPr>
          <p:cNvPr id="4" name="Рисунок 3">
            <a:extLst>
              <a:ext uri="{FF2B5EF4-FFF2-40B4-BE49-F238E27FC236}">
                <a16:creationId xmlns:a16="http://schemas.microsoft.com/office/drawing/2014/main" id="{E837323D-9213-7BEF-9429-B2649E9BA000}"/>
              </a:ext>
            </a:extLst>
          </p:cNvPr>
          <p:cNvPicPr>
            <a:picLocks noChangeAspect="1"/>
          </p:cNvPicPr>
          <p:nvPr/>
        </p:nvPicPr>
        <p:blipFill>
          <a:blip r:embed="rId2"/>
          <a:stretch>
            <a:fillRect/>
          </a:stretch>
        </p:blipFill>
        <p:spPr>
          <a:xfrm>
            <a:off x="77656" y="120969"/>
            <a:ext cx="1609483" cy="1664352"/>
          </a:xfrm>
          <a:prstGeom prst="rect">
            <a:avLst/>
          </a:prstGeom>
        </p:spPr>
      </p:pic>
      <p:pic>
        <p:nvPicPr>
          <p:cNvPr id="5" name="Рисунок 4">
            <a:extLst>
              <a:ext uri="{FF2B5EF4-FFF2-40B4-BE49-F238E27FC236}">
                <a16:creationId xmlns:a16="http://schemas.microsoft.com/office/drawing/2014/main" id="{D7AF29E9-9729-A5C7-A457-0D61F478F8E8}"/>
              </a:ext>
            </a:extLst>
          </p:cNvPr>
          <p:cNvPicPr>
            <a:picLocks noChangeAspect="1"/>
          </p:cNvPicPr>
          <p:nvPr/>
        </p:nvPicPr>
        <p:blipFill>
          <a:blip r:embed="rId3"/>
          <a:stretch>
            <a:fillRect/>
          </a:stretch>
        </p:blipFill>
        <p:spPr>
          <a:xfrm>
            <a:off x="10358544" y="56164"/>
            <a:ext cx="1755800" cy="1731414"/>
          </a:xfrm>
          <a:prstGeom prst="rect">
            <a:avLst/>
          </a:prstGeom>
        </p:spPr>
      </p:pic>
      <p:sp>
        <p:nvSpPr>
          <p:cNvPr id="6" name="TextBox 5">
            <a:extLst>
              <a:ext uri="{FF2B5EF4-FFF2-40B4-BE49-F238E27FC236}">
                <a16:creationId xmlns:a16="http://schemas.microsoft.com/office/drawing/2014/main" id="{EA55B464-B79B-E189-7779-4A5B1FAD7F18}"/>
              </a:ext>
            </a:extLst>
          </p:cNvPr>
          <p:cNvSpPr txBox="1"/>
          <p:nvPr/>
        </p:nvSpPr>
        <p:spPr>
          <a:xfrm>
            <a:off x="1850279" y="307328"/>
            <a:ext cx="8281180" cy="923330"/>
          </a:xfrm>
          <a:prstGeom prst="rect">
            <a:avLst/>
          </a:prstGeom>
          <a:noFill/>
        </p:spPr>
        <p:txBody>
          <a:bodyPr wrap="square" rtlCol="0">
            <a:spAutoFit/>
          </a:bodyPr>
          <a:lstStyle/>
          <a:p>
            <a:pPr algn="ctr"/>
            <a:r>
              <a:rPr lang="en-US" dirty="0"/>
              <a:t>Al-Farabi Kazakh National University</a:t>
            </a:r>
            <a:endParaRPr lang="ru-RU" dirty="0"/>
          </a:p>
          <a:p>
            <a:pPr algn="ctr"/>
            <a:r>
              <a:rPr lang="en-US" dirty="0"/>
              <a:t>Faculty of Chemistry and Chemical technology</a:t>
            </a:r>
            <a:endParaRPr lang="ru-RU" dirty="0"/>
          </a:p>
          <a:p>
            <a:pPr algn="ctr"/>
            <a:r>
              <a:rPr lang="en-US" dirty="0"/>
              <a:t>Department of General and Inorganic Chemistry</a:t>
            </a:r>
            <a:endParaRPr lang="ru-KZ" dirty="0"/>
          </a:p>
        </p:txBody>
      </p:sp>
    </p:spTree>
    <p:extLst>
      <p:ext uri="{BB962C8B-B14F-4D97-AF65-F5344CB8AC3E}">
        <p14:creationId xmlns:p14="http://schemas.microsoft.com/office/powerpoint/2010/main" val="421632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CD557CE-2AB8-44E1-AABA-A21D2274F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1032">
            <a:extLst>
              <a:ext uri="{FF2B5EF4-FFF2-40B4-BE49-F238E27FC236}">
                <a16:creationId xmlns:a16="http://schemas.microsoft.com/office/drawing/2014/main" id="{58DCB6E5-A344-4A17-A353-EC4D71E6C4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35" name="Picture 1034">
            <a:extLst>
              <a:ext uri="{FF2B5EF4-FFF2-40B4-BE49-F238E27FC236}">
                <a16:creationId xmlns:a16="http://schemas.microsoft.com/office/drawing/2014/main" id="{4D82F4F2-6117-4CCD-94A7-4AFD603EC3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037" name="Rectangle 1036">
            <a:extLst>
              <a:ext uri="{FF2B5EF4-FFF2-40B4-BE49-F238E27FC236}">
                <a16:creationId xmlns:a16="http://schemas.microsoft.com/office/drawing/2014/main" id="{3CCA9FB2-FFC7-4B6D-8E30-9D2CC14E7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3CF6D6F6-E7F9-4521-BD22-74A61D8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B566E74-1425-46AC-885D-D2DAEE365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A4EBC7A-3ED6-B45D-CA5F-A44ABF2FE69A}"/>
              </a:ext>
            </a:extLst>
          </p:cNvPr>
          <p:cNvSpPr>
            <a:spLocks noGrp="1"/>
          </p:cNvSpPr>
          <p:nvPr>
            <p:ph type="title"/>
          </p:nvPr>
        </p:nvSpPr>
        <p:spPr>
          <a:xfrm>
            <a:off x="1969804" y="808056"/>
            <a:ext cx="3317492" cy="1077229"/>
          </a:xfrm>
        </p:spPr>
        <p:txBody>
          <a:bodyPr>
            <a:normAutofit/>
          </a:bodyPr>
          <a:lstStyle/>
          <a:p>
            <a:pPr algn="l"/>
            <a:r>
              <a:rPr lang="en-US" b="1" dirty="0"/>
              <a:t>Ligands</a:t>
            </a:r>
            <a:endParaRPr lang="ru-KZ"/>
          </a:p>
        </p:txBody>
      </p:sp>
      <mc:AlternateContent xmlns:mc="http://schemas.openxmlformats.org/markup-compatibility/2006">
        <mc:Choice xmlns:a14="http://schemas.microsoft.com/office/drawing/2010/main" Requires="a14">
          <p:sp>
            <p:nvSpPr>
              <p:cNvPr id="3" name="Объект 2">
                <a:extLst>
                  <a:ext uri="{FF2B5EF4-FFF2-40B4-BE49-F238E27FC236}">
                    <a16:creationId xmlns:a16="http://schemas.microsoft.com/office/drawing/2014/main" id="{A20B23AF-34F9-AF23-D588-EF7453EAB064}"/>
                  </a:ext>
                </a:extLst>
              </p:cNvPr>
              <p:cNvSpPr>
                <a:spLocks noGrp="1"/>
              </p:cNvSpPr>
              <p:nvPr>
                <p:ph idx="1"/>
              </p:nvPr>
            </p:nvSpPr>
            <p:spPr>
              <a:xfrm>
                <a:off x="1969803" y="2052116"/>
                <a:ext cx="3317493" cy="3997828"/>
              </a:xfrm>
            </p:spPr>
            <p:txBody>
              <a:bodyPr>
                <a:normAutofit/>
              </a:bodyPr>
              <a:lstStyle/>
              <a:p>
                <a:pPr marL="0" indent="0">
                  <a:lnSpc>
                    <a:spcPct val="110000"/>
                  </a:lnSpc>
                  <a:buNone/>
                </a:pPr>
                <a:r>
                  <a:rPr lang="en-US" sz="1000"/>
                  <a:t>In coordination chemistry, a </a:t>
                </a:r>
                <a:r>
                  <a:rPr lang="en-US" sz="1000" b="1"/>
                  <a:t>ligand</a:t>
                </a:r>
                <a:r>
                  <a:rPr lang="en-US" sz="1000"/>
                  <a:t> is any atom, ion, or molecule that donates one or more pairs of electrons to a central metal atom or ion to form a </a:t>
                </a:r>
                <a:r>
                  <a:rPr lang="en-US" sz="1000" b="1"/>
                  <a:t>coordination bond</a:t>
                </a:r>
                <a:r>
                  <a:rPr lang="en-US" sz="1000"/>
                  <a:t>.</a:t>
                </a:r>
              </a:p>
              <a:p>
                <a:pPr marL="0" indent="0">
                  <a:lnSpc>
                    <a:spcPct val="110000"/>
                  </a:lnSpc>
                  <a:buNone/>
                </a:pPr>
                <a:r>
                  <a:rPr lang="en-US" sz="1000"/>
                  <a:t>Ligands act as </a:t>
                </a:r>
                <a:r>
                  <a:rPr lang="en-US" sz="1000" b="1"/>
                  <a:t>Lewis bases</a:t>
                </a:r>
                <a:r>
                  <a:rPr lang="en-US" sz="1000"/>
                  <a:t>, donating electron pairs.</a:t>
                </a:r>
              </a:p>
              <a:p>
                <a:pPr marL="0" indent="0">
                  <a:lnSpc>
                    <a:spcPct val="110000"/>
                  </a:lnSpc>
                  <a:buNone/>
                </a:pPr>
                <a:r>
                  <a:rPr lang="en-US" sz="1000"/>
                  <a:t>The metal center acts as a </a:t>
                </a:r>
                <a:r>
                  <a:rPr lang="en-US" sz="1000" b="1"/>
                  <a:t>Lewis acid</a:t>
                </a:r>
                <a:r>
                  <a:rPr lang="en-US" sz="1000"/>
                  <a:t>, accepting electron pairs.</a:t>
                </a:r>
              </a:p>
              <a:p>
                <a:pPr marL="0" indent="0">
                  <a:lnSpc>
                    <a:spcPct val="110000"/>
                  </a:lnSpc>
                  <a:buNone/>
                </a:pPr>
                <a:r>
                  <a:rPr lang="en-US" sz="1000"/>
                  <a:t>The number of ligand donor atoms bonded to the metal defines the </a:t>
                </a:r>
                <a:r>
                  <a:rPr lang="en-US" sz="1000" b="1"/>
                  <a:t>coordination number</a:t>
                </a:r>
                <a:r>
                  <a:rPr lang="en-US" sz="1000"/>
                  <a:t> of the complex.</a:t>
                </a:r>
              </a:p>
              <a:p>
                <a:pPr marL="0" indent="0">
                  <a:lnSpc>
                    <a:spcPct val="110000"/>
                  </a:lnSpc>
                  <a:buNone/>
                </a:pPr>
                <a:r>
                  <a:rPr lang="en-US" sz="1000" b="1"/>
                  <a:t>Example:</a:t>
                </a:r>
              </a:p>
              <a:p>
                <a:pPr marL="0" indent="0">
                  <a:lnSpc>
                    <a:spcPct val="110000"/>
                  </a:lnSpc>
                  <a:buNone/>
                </a:pPr>
                <a:r>
                  <a:rPr lang="en-US" sz="1000"/>
                  <a:t>In the complex </a:t>
                </a:r>
                <a14:m>
                  <m:oMath xmlns:m="http://schemas.openxmlformats.org/officeDocument/2006/math">
                    <m:d>
                      <m:dPr>
                        <m:begChr m:val="["/>
                        <m:endChr m:val=""/>
                        <m:ctrlPr>
                          <a:rPr lang="ar-IQ" sz="1000" i="1">
                            <a:latin typeface="Cambria Math" panose="02040503050406030204" pitchFamily="18" charset="0"/>
                          </a:rPr>
                        </m:ctrlPr>
                      </m:dPr>
                      <m:e>
                        <m:r>
                          <a:rPr lang="ar-IQ" sz="1000" i="1">
                            <a:latin typeface="Cambria Math" panose="02040503050406030204" pitchFamily="18" charset="0"/>
                          </a:rPr>
                          <m:t>𝐶𝑜</m:t>
                        </m:r>
                        <m:d>
                          <m:dPr>
                            <m:endChr m:val=""/>
                            <m:ctrlPr>
                              <a:rPr lang="ar-IQ" sz="1000" i="1">
                                <a:latin typeface="Cambria Math" panose="02040503050406030204" pitchFamily="18" charset="0"/>
                              </a:rPr>
                            </m:ctrlPr>
                          </m:dPr>
                          <m:e>
                            <m:r>
                              <a:rPr lang="ar-IQ" sz="1000" i="1">
                                <a:latin typeface="Cambria Math" panose="02040503050406030204" pitchFamily="18" charset="0"/>
                              </a:rPr>
                              <m:t>𝑁</m:t>
                            </m:r>
                            <m:sSub>
                              <m:sSubPr>
                                <m:ctrlPr>
                                  <a:rPr lang="ar-IQ" sz="1000" i="1">
                                    <a:latin typeface="Cambria Math" panose="02040503050406030204" pitchFamily="18" charset="0"/>
                                  </a:rPr>
                                </m:ctrlPr>
                              </m:sSubPr>
                              <m:e>
                                <m:r>
                                  <a:rPr lang="ar-IQ" sz="1000" i="1">
                                    <a:latin typeface="Cambria Math" panose="02040503050406030204" pitchFamily="18" charset="0"/>
                                  </a:rPr>
                                  <m:t>𝐻</m:t>
                                </m:r>
                              </m:e>
                              <m:sub>
                                <m:r>
                                  <a:rPr lang="ar-IQ" sz="1000">
                                    <a:latin typeface="Cambria Math" panose="02040503050406030204" pitchFamily="18" charset="0"/>
                                  </a:rPr>
                                  <m:t>3</m:t>
                                </m:r>
                              </m:sub>
                            </m:sSub>
                            <m:sSub>
                              <m:sSubPr>
                                <m:ctrlPr>
                                  <a:rPr lang="ar-IQ" sz="1000" i="1">
                                    <a:latin typeface="Cambria Math" panose="02040503050406030204" pitchFamily="18" charset="0"/>
                                  </a:rPr>
                                </m:ctrlPr>
                              </m:sSubPr>
                              <m:e>
                                <m:d>
                                  <m:dPr>
                                    <m:begChr m:val=""/>
                                    <m:endChr m:val=""/>
                                    <m:ctrlPr>
                                      <a:rPr lang="ar-IQ" sz="1000" i="1">
                                        <a:latin typeface="Cambria Math" panose="02040503050406030204" pitchFamily="18" charset="0"/>
                                      </a:rPr>
                                    </m:ctrlPr>
                                  </m:dPr>
                                  <m:e>
                                    <m:r>
                                      <a:rPr lang="ar-IQ" sz="1000">
                                        <a:latin typeface="Cambria Math" panose="02040503050406030204" pitchFamily="18" charset="0"/>
                                      </a:rPr>
                                      <m:t>)</m:t>
                                    </m:r>
                                  </m:e>
                                </m:d>
                              </m:e>
                              <m:sub>
                                <m:r>
                                  <a:rPr lang="ar-IQ" sz="1000">
                                    <a:latin typeface="Cambria Math" panose="02040503050406030204" pitchFamily="18" charset="0"/>
                                  </a:rPr>
                                  <m:t>6</m:t>
                                </m:r>
                              </m:sub>
                            </m:sSub>
                            <m:sSup>
                              <m:sSupPr>
                                <m:ctrlPr>
                                  <a:rPr lang="ar-IQ" sz="1000" i="1">
                                    <a:latin typeface="Cambria Math" panose="02040503050406030204" pitchFamily="18" charset="0"/>
                                  </a:rPr>
                                </m:ctrlPr>
                              </m:sSupPr>
                              <m:e>
                                <m:d>
                                  <m:dPr>
                                    <m:begChr m:val=""/>
                                    <m:endChr m:val=""/>
                                    <m:ctrlPr>
                                      <a:rPr lang="ar-IQ" sz="1000" i="1">
                                        <a:latin typeface="Cambria Math" panose="02040503050406030204" pitchFamily="18" charset="0"/>
                                      </a:rPr>
                                    </m:ctrlPr>
                                  </m:dPr>
                                  <m:e>
                                    <m:r>
                                      <a:rPr lang="ar-IQ" sz="1000">
                                        <a:latin typeface="Cambria Math" panose="02040503050406030204" pitchFamily="18" charset="0"/>
                                      </a:rPr>
                                      <m:t>]</m:t>
                                    </m:r>
                                  </m:e>
                                </m:d>
                              </m:e>
                              <m:sup>
                                <m:r>
                                  <a:rPr lang="ar-IQ" sz="1000">
                                    <a:latin typeface="Cambria Math" panose="02040503050406030204" pitchFamily="18" charset="0"/>
                                  </a:rPr>
                                  <m:t>3</m:t>
                                </m:r>
                                <m:r>
                                  <a:rPr lang="ar-IQ" sz="1000">
                                    <a:latin typeface="Cambria Math" panose="02040503050406030204" pitchFamily="18" charset="0"/>
                                  </a:rPr>
                                  <m:t>+</m:t>
                                </m:r>
                              </m:sup>
                            </m:sSup>
                          </m:e>
                        </m:d>
                      </m:e>
                    </m:d>
                  </m:oMath>
                </a14:m>
                <a:r>
                  <a:rPr lang="ar-IQ" sz="1000"/>
                  <a:t>, </a:t>
                </a:r>
                <a:r>
                  <a:rPr lang="en-US" sz="1000"/>
                  <a:t>six ammonia molecules act as ligands, each donating a lone pair of electrons from nitrogen to the cobalt ion.</a:t>
                </a:r>
              </a:p>
              <a:p>
                <a:pPr marL="0" indent="0">
                  <a:lnSpc>
                    <a:spcPct val="110000"/>
                  </a:lnSpc>
                  <a:buNone/>
                </a:pPr>
                <a:endParaRPr lang="ru-KZ" sz="1000"/>
              </a:p>
            </p:txBody>
          </p:sp>
        </mc:Choice>
        <mc:Fallback>
          <p:sp>
            <p:nvSpPr>
              <p:cNvPr id="3" name="Объект 2">
                <a:extLst>
                  <a:ext uri="{FF2B5EF4-FFF2-40B4-BE49-F238E27FC236}">
                    <a16:creationId xmlns:a16="http://schemas.microsoft.com/office/drawing/2014/main" id="{A20B23AF-34F9-AF23-D588-EF7453EAB064}"/>
                  </a:ext>
                </a:extLst>
              </p:cNvPr>
              <p:cNvSpPr>
                <a:spLocks noGrp="1" noRot="1" noChangeAspect="1" noMove="1" noResize="1" noEditPoints="1" noAdjustHandles="1" noChangeArrowheads="1" noChangeShapeType="1" noTextEdit="1"/>
              </p:cNvSpPr>
              <p:nvPr>
                <p:ph idx="1"/>
              </p:nvPr>
            </p:nvSpPr>
            <p:spPr>
              <a:xfrm>
                <a:off x="1969803" y="2052116"/>
                <a:ext cx="3317493" cy="3997828"/>
              </a:xfrm>
              <a:blipFill>
                <a:blip r:embed="rId5"/>
                <a:stretch>
                  <a:fillRect b="-1374"/>
                </a:stretch>
              </a:blipFill>
            </p:spPr>
            <p:txBody>
              <a:bodyPr/>
              <a:lstStyle/>
              <a:p>
                <a:r>
                  <a:rPr lang="ru-KZ">
                    <a:noFill/>
                  </a:rPr>
                  <a:t> </a:t>
                </a:r>
              </a:p>
            </p:txBody>
          </p:sp>
        </mc:Fallback>
      </mc:AlternateContent>
      <p:pic>
        <p:nvPicPr>
          <p:cNvPr id="1026" name="Picture 2" descr="Ligands: Definition, Types, and Examples">
            <a:extLst>
              <a:ext uri="{FF2B5EF4-FFF2-40B4-BE49-F238E27FC236}">
                <a16:creationId xmlns:a16="http://schemas.microsoft.com/office/drawing/2014/main" id="{98139CA2-70FB-BE79-2557-E337170CE71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25309" y="647190"/>
            <a:ext cx="4590533" cy="5564283"/>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1043" name="Rectangle 1042">
            <a:extLst>
              <a:ext uri="{FF2B5EF4-FFF2-40B4-BE49-F238E27FC236}">
                <a16:creationId xmlns:a16="http://schemas.microsoft.com/office/drawing/2014/main" id="{06858379-D070-40E4-8A3D-F29E90C5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58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43" name="Rectangle 27">
            <a:extLst>
              <a:ext uri="{FF2B5EF4-FFF2-40B4-BE49-F238E27FC236}">
                <a16:creationId xmlns:a16="http://schemas.microsoft.com/office/drawing/2014/main" id="{67D11D4F-4F6D-445C-BFEB-96F967B218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29">
            <a:extLst>
              <a:ext uri="{FF2B5EF4-FFF2-40B4-BE49-F238E27FC236}">
                <a16:creationId xmlns:a16="http://schemas.microsoft.com/office/drawing/2014/main" id="{F2B14849-3056-4040-ACC2-869157C382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7" name="Picture 31">
            <a:extLst>
              <a:ext uri="{FF2B5EF4-FFF2-40B4-BE49-F238E27FC236}">
                <a16:creationId xmlns:a16="http://schemas.microsoft.com/office/drawing/2014/main" id="{A073F794-406A-4D90-8215-86A90A500A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9" name="Rectangle 33">
            <a:extLst>
              <a:ext uri="{FF2B5EF4-FFF2-40B4-BE49-F238E27FC236}">
                <a16:creationId xmlns:a16="http://schemas.microsoft.com/office/drawing/2014/main" id="{EF6760B4-2A40-4AC2-B1DD-2A870AEB4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35">
            <a:extLst>
              <a:ext uri="{FF2B5EF4-FFF2-40B4-BE49-F238E27FC236}">
                <a16:creationId xmlns:a16="http://schemas.microsoft.com/office/drawing/2014/main" id="{C7ACBC84-F47E-4B21-A7F3-60566BB76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7">
            <a:extLst>
              <a:ext uri="{FF2B5EF4-FFF2-40B4-BE49-F238E27FC236}">
                <a16:creationId xmlns:a16="http://schemas.microsoft.com/office/drawing/2014/main" id="{EAE229D4-A955-47B2-82C8-E7459998B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ADF70AA-E05B-B98C-246C-4355BD6F15AA}"/>
              </a:ext>
            </a:extLst>
          </p:cNvPr>
          <p:cNvSpPr>
            <a:spLocks noGrp="1"/>
          </p:cNvSpPr>
          <p:nvPr>
            <p:ph type="title"/>
          </p:nvPr>
        </p:nvSpPr>
        <p:spPr>
          <a:xfrm>
            <a:off x="1313792" y="356080"/>
            <a:ext cx="3907395" cy="964720"/>
          </a:xfrm>
        </p:spPr>
        <p:txBody>
          <a:bodyPr>
            <a:normAutofit/>
          </a:bodyPr>
          <a:lstStyle/>
          <a:p>
            <a:pPr algn="l"/>
            <a:r>
              <a:rPr lang="en-US" sz="2200" b="1"/>
              <a:t>Types of ligands according to denticity</a:t>
            </a:r>
            <a:endParaRPr lang="ru-KZ" sz="2200"/>
          </a:p>
        </p:txBody>
      </p:sp>
      <p:sp>
        <p:nvSpPr>
          <p:cNvPr id="3" name="Объект 2">
            <a:extLst>
              <a:ext uri="{FF2B5EF4-FFF2-40B4-BE49-F238E27FC236}">
                <a16:creationId xmlns:a16="http://schemas.microsoft.com/office/drawing/2014/main" id="{18CF17D3-6FA7-7344-E8F4-C04DE1FC34F8}"/>
              </a:ext>
            </a:extLst>
          </p:cNvPr>
          <p:cNvSpPr>
            <a:spLocks noGrp="1"/>
          </p:cNvSpPr>
          <p:nvPr>
            <p:ph idx="1"/>
          </p:nvPr>
        </p:nvSpPr>
        <p:spPr>
          <a:xfrm>
            <a:off x="1178160" y="1320801"/>
            <a:ext cx="4100406" cy="5286506"/>
          </a:xfrm>
        </p:spPr>
        <p:txBody>
          <a:bodyPr>
            <a:normAutofit/>
          </a:bodyPr>
          <a:lstStyle/>
          <a:p>
            <a:pPr marL="0" indent="0">
              <a:lnSpc>
                <a:spcPct val="110000"/>
              </a:lnSpc>
              <a:buNone/>
            </a:pPr>
            <a:r>
              <a:rPr lang="en-US" sz="1400" dirty="0"/>
              <a:t>Denticity refers to the number of donor atoms within a ligand that can bind to a metal center.</a:t>
            </a:r>
          </a:p>
          <a:p>
            <a:pPr marL="0" indent="0">
              <a:lnSpc>
                <a:spcPct val="110000"/>
              </a:lnSpc>
              <a:buNone/>
            </a:pPr>
            <a:r>
              <a:rPr lang="en-US" sz="1400" dirty="0"/>
              <a:t>Monodentate ligands possess a single donor atom, forming one bond with the metal.</a:t>
            </a:r>
            <a:br>
              <a:rPr lang="en-US" sz="1400" dirty="0"/>
            </a:br>
            <a:r>
              <a:rPr lang="en-US" sz="1400" i="1" dirty="0"/>
              <a:t>Examples: NH₃, H₂O, Cl⁻, CN⁻</a:t>
            </a:r>
            <a:endParaRPr lang="en-US" sz="1400" dirty="0"/>
          </a:p>
          <a:p>
            <a:pPr marL="0" indent="0">
              <a:lnSpc>
                <a:spcPct val="110000"/>
              </a:lnSpc>
              <a:buNone/>
            </a:pPr>
            <a:r>
              <a:rPr lang="en-US" sz="1400" dirty="0"/>
              <a:t>Bidentate ligands contain two donor atoms and can form two coordinate bonds simultaneously.</a:t>
            </a:r>
            <a:br>
              <a:rPr lang="en-US" sz="1400" dirty="0"/>
            </a:br>
            <a:r>
              <a:rPr lang="en-US" sz="1400" i="1" dirty="0"/>
              <a:t>Example: ethylenediamine (</a:t>
            </a:r>
            <a:r>
              <a:rPr lang="en-US" sz="1400" i="1" dirty="0" err="1"/>
              <a:t>en</a:t>
            </a:r>
            <a:r>
              <a:rPr lang="en-US" sz="1400" i="1" dirty="0"/>
              <a:t>), oxalate (C₂O₄²⁻)</a:t>
            </a:r>
            <a:endParaRPr lang="en-US" sz="1400" dirty="0"/>
          </a:p>
          <a:p>
            <a:pPr marL="0" indent="0">
              <a:lnSpc>
                <a:spcPct val="110000"/>
              </a:lnSpc>
              <a:buNone/>
            </a:pPr>
            <a:r>
              <a:rPr lang="en-US" sz="1400" dirty="0"/>
              <a:t>Polydentate ligands (tridentate, tetradentate, hexadentate, etc.) can coordinate through three or more donor atoms.</a:t>
            </a:r>
            <a:br>
              <a:rPr lang="en-US" sz="1400" dirty="0"/>
            </a:br>
            <a:r>
              <a:rPr lang="en-US" sz="1400" i="1" dirty="0"/>
              <a:t>Example: EDTA⁴⁻ (hexadentate ligand)</a:t>
            </a:r>
            <a:endParaRPr lang="en-US" sz="1400" dirty="0"/>
          </a:p>
          <a:p>
            <a:pPr marL="0" indent="0">
              <a:lnSpc>
                <a:spcPct val="110000"/>
              </a:lnSpc>
              <a:buNone/>
            </a:pPr>
            <a:r>
              <a:rPr lang="en-US" sz="1400" dirty="0"/>
              <a:t>These ligands form chelate complexes, which are typically more stable due to the chelate effect—the entropic and enthalpic stabilization gained from forming ring structures with the metal.</a:t>
            </a:r>
          </a:p>
          <a:p>
            <a:pPr marL="0" indent="0">
              <a:lnSpc>
                <a:spcPct val="110000"/>
              </a:lnSpc>
              <a:buNone/>
            </a:pPr>
            <a:endParaRPr lang="ru-KZ" sz="1400" dirty="0"/>
          </a:p>
        </p:txBody>
      </p:sp>
      <p:sp>
        <p:nvSpPr>
          <p:cNvPr id="52" name="Rectangle 39">
            <a:extLst>
              <a:ext uri="{FF2B5EF4-FFF2-40B4-BE49-F238E27FC236}">
                <a16:creationId xmlns:a16="http://schemas.microsoft.com/office/drawing/2014/main" id="{33FB4B9E-172A-4EA2-8C0E-0F73BFA42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5173" y="0"/>
            <a:ext cx="59799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id="{A17FA1F5-0DDE-DD6F-D15A-40247B928E64}"/>
              </a:ext>
            </a:extLst>
          </p:cNvPr>
          <p:cNvPicPr>
            <a:picLocks noChangeAspect="1"/>
          </p:cNvPicPr>
          <p:nvPr/>
        </p:nvPicPr>
        <p:blipFill>
          <a:blip r:embed="rId5"/>
          <a:stretch>
            <a:fillRect/>
          </a:stretch>
        </p:blipFill>
        <p:spPr>
          <a:xfrm>
            <a:off x="5753381" y="795332"/>
            <a:ext cx="5338405" cy="2669202"/>
          </a:xfrm>
          <a:prstGeom prst="rect">
            <a:avLst/>
          </a:prstGeom>
          <a:ln w="12700">
            <a:noFill/>
          </a:ln>
        </p:spPr>
      </p:pic>
      <p:sp>
        <p:nvSpPr>
          <p:cNvPr id="42" name="Rectangle 41">
            <a:extLst>
              <a:ext uri="{FF2B5EF4-FFF2-40B4-BE49-F238E27FC236}">
                <a16:creationId xmlns:a16="http://schemas.microsoft.com/office/drawing/2014/main" id="{0BCDCCAE-697C-485A-B4DD-83B5F912F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16" y="236477"/>
            <a:ext cx="5497933" cy="3789631"/>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Рисунок 5">
            <a:extLst>
              <a:ext uri="{FF2B5EF4-FFF2-40B4-BE49-F238E27FC236}">
                <a16:creationId xmlns:a16="http://schemas.microsoft.com/office/drawing/2014/main" id="{E6524835-8324-DC4F-6F0E-59522C3F2AC9}"/>
              </a:ext>
            </a:extLst>
          </p:cNvPr>
          <p:cNvPicPr>
            <a:picLocks noChangeAspect="1"/>
          </p:cNvPicPr>
          <p:nvPr/>
        </p:nvPicPr>
        <p:blipFill>
          <a:blip r:embed="rId6"/>
          <a:stretch>
            <a:fillRect/>
          </a:stretch>
        </p:blipFill>
        <p:spPr>
          <a:xfrm>
            <a:off x="5753902" y="4769875"/>
            <a:ext cx="2510368" cy="1255184"/>
          </a:xfrm>
          <a:prstGeom prst="rect">
            <a:avLst/>
          </a:prstGeom>
          <a:ln w="12700">
            <a:noFill/>
          </a:ln>
        </p:spPr>
      </p:pic>
      <p:sp>
        <p:nvSpPr>
          <p:cNvPr id="44" name="Rectangle 43">
            <a:extLst>
              <a:ext uri="{FF2B5EF4-FFF2-40B4-BE49-F238E27FC236}">
                <a16:creationId xmlns:a16="http://schemas.microsoft.com/office/drawing/2014/main" id="{C19B8FE7-E6F0-44D0-AAB7-F7100184B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16" y="4183534"/>
            <a:ext cx="2670663" cy="2426299"/>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a:extLst>
              <a:ext uri="{FF2B5EF4-FFF2-40B4-BE49-F238E27FC236}">
                <a16:creationId xmlns:a16="http://schemas.microsoft.com/office/drawing/2014/main" id="{45E1B7FF-7AE9-6533-D702-E0E3BB9BDC3A}"/>
              </a:ext>
            </a:extLst>
          </p:cNvPr>
          <p:cNvPicPr>
            <a:picLocks noChangeAspect="1"/>
          </p:cNvPicPr>
          <p:nvPr/>
        </p:nvPicPr>
        <p:blipFill>
          <a:blip r:embed="rId7"/>
          <a:stretch>
            <a:fillRect/>
          </a:stretch>
        </p:blipFill>
        <p:spPr>
          <a:xfrm>
            <a:off x="8582999" y="4378373"/>
            <a:ext cx="2508541" cy="2038189"/>
          </a:xfrm>
          <a:prstGeom prst="rect">
            <a:avLst/>
          </a:prstGeom>
          <a:ln w="12700">
            <a:noFill/>
          </a:ln>
        </p:spPr>
      </p:pic>
      <p:sp>
        <p:nvSpPr>
          <p:cNvPr id="46" name="Rectangle 45">
            <a:extLst>
              <a:ext uri="{FF2B5EF4-FFF2-40B4-BE49-F238E27FC236}">
                <a16:creationId xmlns:a16="http://schemas.microsoft.com/office/drawing/2014/main" id="{F806AC62-BC3F-4D5E-BF23-F593DF51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0886" y="4181008"/>
            <a:ext cx="2670663" cy="2426299"/>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093D801-98AE-465E-A5FC-A333D4C6A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Ligands - GeeksforGeeks">
            <a:extLst>
              <a:ext uri="{FF2B5EF4-FFF2-40B4-BE49-F238E27FC236}">
                <a16:creationId xmlns:a16="http://schemas.microsoft.com/office/drawing/2014/main" id="{08EFAB3C-7C9E-69EF-A531-B5BA7CAC70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KZ"/>
          </a:p>
        </p:txBody>
      </p:sp>
    </p:spTree>
    <p:extLst>
      <p:ext uri="{BB962C8B-B14F-4D97-AF65-F5344CB8AC3E}">
        <p14:creationId xmlns:p14="http://schemas.microsoft.com/office/powerpoint/2010/main" val="82029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2F1C851F-67D1-4A39-A0D0-31EF2203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0">
            <a:extLst>
              <a:ext uri="{FF2B5EF4-FFF2-40B4-BE49-F238E27FC236}">
                <a16:creationId xmlns:a16="http://schemas.microsoft.com/office/drawing/2014/main" id="{67532E30-DB31-48CF-BFD8-882FB9AB38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5" name="Picture 12">
            <a:extLst>
              <a:ext uri="{FF2B5EF4-FFF2-40B4-BE49-F238E27FC236}">
                <a16:creationId xmlns:a16="http://schemas.microsoft.com/office/drawing/2014/main" id="{F3BBA72F-836A-4824-AB9F-ED46122CAD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6" name="Rectangle 14">
            <a:extLst>
              <a:ext uri="{FF2B5EF4-FFF2-40B4-BE49-F238E27FC236}">
                <a16:creationId xmlns:a16="http://schemas.microsoft.com/office/drawing/2014/main" id="{8D22FE9C-C853-4C04-B07A-6EB898B2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278E33C4-6991-4D20-AB8E-F6CF7FD83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8">
            <a:extLst>
              <a:ext uri="{FF2B5EF4-FFF2-40B4-BE49-F238E27FC236}">
                <a16:creationId xmlns:a16="http://schemas.microsoft.com/office/drawing/2014/main" id="{6CBC4DCF-863D-44DE-B209-712EBB6B1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0CFE4BB-1FDC-5870-7494-8F857A3BA92A}"/>
              </a:ext>
            </a:extLst>
          </p:cNvPr>
          <p:cNvSpPr>
            <a:spLocks noGrp="1"/>
          </p:cNvSpPr>
          <p:nvPr>
            <p:ph type="title"/>
          </p:nvPr>
        </p:nvSpPr>
        <p:spPr>
          <a:xfrm>
            <a:off x="2287850" y="808056"/>
            <a:ext cx="4219067" cy="1077229"/>
          </a:xfrm>
        </p:spPr>
        <p:txBody>
          <a:bodyPr>
            <a:normAutofit/>
          </a:bodyPr>
          <a:lstStyle/>
          <a:p>
            <a:pPr algn="l"/>
            <a:r>
              <a:rPr lang="en-US" sz="2100" b="1"/>
              <a:t>Ambidentate and flexible ligands</a:t>
            </a:r>
            <a:br>
              <a:rPr lang="en-US" sz="2100" b="1"/>
            </a:br>
            <a:endParaRPr lang="ru-KZ" sz="2100"/>
          </a:p>
        </p:txBody>
      </p:sp>
      <p:sp>
        <p:nvSpPr>
          <p:cNvPr id="3" name="Объект 2">
            <a:extLst>
              <a:ext uri="{FF2B5EF4-FFF2-40B4-BE49-F238E27FC236}">
                <a16:creationId xmlns:a16="http://schemas.microsoft.com/office/drawing/2014/main" id="{8AEB0747-4052-E1D0-E6D9-2D4A523C8F85}"/>
              </a:ext>
            </a:extLst>
          </p:cNvPr>
          <p:cNvSpPr>
            <a:spLocks noGrp="1"/>
          </p:cNvSpPr>
          <p:nvPr>
            <p:ph idx="1"/>
          </p:nvPr>
        </p:nvSpPr>
        <p:spPr>
          <a:xfrm>
            <a:off x="1371600" y="1757680"/>
            <a:ext cx="5132063" cy="4292264"/>
          </a:xfrm>
        </p:spPr>
        <p:txBody>
          <a:bodyPr>
            <a:normAutofit/>
          </a:bodyPr>
          <a:lstStyle/>
          <a:p>
            <a:pPr marL="0" indent="0">
              <a:lnSpc>
                <a:spcPct val="110000"/>
              </a:lnSpc>
              <a:buNone/>
            </a:pPr>
            <a:r>
              <a:rPr lang="en-US" sz="1200" dirty="0"/>
              <a:t>Some ligands can attach to the metal through different donor atoms, depending on conditions; these are called ambidentate ligands.</a:t>
            </a:r>
          </a:p>
          <a:p>
            <a:pPr marL="0" indent="0">
              <a:lnSpc>
                <a:spcPct val="110000"/>
              </a:lnSpc>
              <a:buNone/>
            </a:pPr>
            <a:r>
              <a:rPr lang="en-US" sz="1200" dirty="0"/>
              <a:t>Ambidentate Ligands:</a:t>
            </a:r>
          </a:p>
          <a:p>
            <a:pPr marL="0" indent="0">
              <a:lnSpc>
                <a:spcPct val="110000"/>
              </a:lnSpc>
              <a:buNone/>
            </a:pPr>
            <a:r>
              <a:rPr lang="en-US" sz="1200" dirty="0"/>
              <a:t>Nitrite (NO₂⁻): Can bond through nitrogen (nitro) or oxygen (</a:t>
            </a:r>
            <a:r>
              <a:rPr lang="en-US" sz="1200" dirty="0" err="1"/>
              <a:t>nitrito</a:t>
            </a:r>
            <a:r>
              <a:rPr lang="en-US" sz="1200" dirty="0"/>
              <a:t>).</a:t>
            </a:r>
          </a:p>
          <a:p>
            <a:pPr marL="0" indent="0">
              <a:lnSpc>
                <a:spcPct val="110000"/>
              </a:lnSpc>
              <a:buNone/>
            </a:pPr>
            <a:r>
              <a:rPr lang="en-US" sz="1200" dirty="0"/>
              <a:t>Thiocyanate (SCN⁻): Can coordinate via sulfur (</a:t>
            </a:r>
            <a:r>
              <a:rPr lang="en-US" sz="1200" dirty="0" err="1"/>
              <a:t>thiocyanato</a:t>
            </a:r>
            <a:r>
              <a:rPr lang="en-US" sz="1200" dirty="0"/>
              <a:t>) or nitrogen (</a:t>
            </a:r>
            <a:r>
              <a:rPr lang="en-US" sz="1200" dirty="0" err="1"/>
              <a:t>isothiocyanato</a:t>
            </a:r>
            <a:r>
              <a:rPr lang="en-US" sz="1200" dirty="0"/>
              <a:t>).</a:t>
            </a:r>
          </a:p>
          <a:p>
            <a:pPr marL="0" indent="0">
              <a:lnSpc>
                <a:spcPct val="110000"/>
              </a:lnSpc>
              <a:buNone/>
            </a:pPr>
            <a:r>
              <a:rPr lang="en-US" sz="1200" dirty="0"/>
              <a:t>This leads to linkage isomerism, where two complexes have identical compositions but differ in which atom of the ligand is bonded to the metal.</a:t>
            </a:r>
          </a:p>
          <a:p>
            <a:pPr marL="0" indent="0">
              <a:lnSpc>
                <a:spcPct val="110000"/>
              </a:lnSpc>
              <a:buNone/>
            </a:pPr>
            <a:r>
              <a:rPr lang="en-US" sz="1200" dirty="0"/>
              <a:t>Flexible Ligands:</a:t>
            </a:r>
          </a:p>
          <a:p>
            <a:pPr marL="0" indent="0">
              <a:lnSpc>
                <a:spcPct val="110000"/>
              </a:lnSpc>
              <a:buNone/>
            </a:pPr>
            <a:r>
              <a:rPr lang="en-US" sz="1200" dirty="0"/>
              <a:t>Ligands with multiple potential donor sites (e.g., amino acids, polypyridines) may change their bonding modes depending on the metal ion’s size and electronic configuration.</a:t>
            </a:r>
          </a:p>
          <a:p>
            <a:pPr marL="0" indent="0">
              <a:lnSpc>
                <a:spcPct val="110000"/>
              </a:lnSpc>
              <a:buNone/>
            </a:pPr>
            <a:endParaRPr lang="ru-KZ" sz="1200" dirty="0"/>
          </a:p>
        </p:txBody>
      </p:sp>
      <p:pic>
        <p:nvPicPr>
          <p:cNvPr id="4" name="Рисунок 3">
            <a:extLst>
              <a:ext uri="{FF2B5EF4-FFF2-40B4-BE49-F238E27FC236}">
                <a16:creationId xmlns:a16="http://schemas.microsoft.com/office/drawing/2014/main" id="{A8078829-9E97-3773-B170-40CDB21B46FD}"/>
              </a:ext>
            </a:extLst>
          </p:cNvPr>
          <p:cNvPicPr>
            <a:picLocks noChangeAspect="1"/>
          </p:cNvPicPr>
          <p:nvPr/>
        </p:nvPicPr>
        <p:blipFill>
          <a:blip r:embed="rId5"/>
          <a:stretch>
            <a:fillRect/>
          </a:stretch>
        </p:blipFill>
        <p:spPr>
          <a:xfrm>
            <a:off x="7311864" y="2244422"/>
            <a:ext cx="3434521" cy="236981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9" name="Rectangle 20">
            <a:extLst>
              <a:ext uri="{FF2B5EF4-FFF2-40B4-BE49-F238E27FC236}">
                <a16:creationId xmlns:a16="http://schemas.microsoft.com/office/drawing/2014/main" id="{12F69FEA-89FD-43D0-942C-882717455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91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1C851F-67D1-4A39-A0D0-31EF2203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7532E30-DB31-48CF-BFD8-882FB9AB38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F3BBA72F-836A-4824-AB9F-ED46122CAD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8D22FE9C-C853-4C04-B07A-6EB898B2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78E33C4-6991-4D20-AB8E-F6CF7FD83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BC4DCF-863D-44DE-B209-712EBB6B1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4197DEA-484A-6D82-B1FD-FFED1BD6F006}"/>
              </a:ext>
            </a:extLst>
          </p:cNvPr>
          <p:cNvSpPr>
            <a:spLocks noGrp="1"/>
          </p:cNvSpPr>
          <p:nvPr>
            <p:ph type="title"/>
          </p:nvPr>
        </p:nvSpPr>
        <p:spPr>
          <a:xfrm>
            <a:off x="2052432" y="365760"/>
            <a:ext cx="4219067" cy="1077229"/>
          </a:xfrm>
        </p:spPr>
        <p:txBody>
          <a:bodyPr>
            <a:normAutofit/>
          </a:bodyPr>
          <a:lstStyle/>
          <a:p>
            <a:pPr algn="l"/>
            <a:r>
              <a:rPr lang="en-US" b="1" dirty="0"/>
              <a:t>Chelation and the chelate effect</a:t>
            </a:r>
            <a:endParaRPr lang="ru-KZ" dirty="0"/>
          </a:p>
        </p:txBody>
      </p:sp>
      <p:sp>
        <p:nvSpPr>
          <p:cNvPr id="3" name="Объект 2">
            <a:extLst>
              <a:ext uri="{FF2B5EF4-FFF2-40B4-BE49-F238E27FC236}">
                <a16:creationId xmlns:a16="http://schemas.microsoft.com/office/drawing/2014/main" id="{46860982-F30E-2D9C-FB75-BEE0C0146F86}"/>
              </a:ext>
            </a:extLst>
          </p:cNvPr>
          <p:cNvSpPr>
            <a:spLocks noGrp="1"/>
          </p:cNvSpPr>
          <p:nvPr>
            <p:ph idx="1"/>
          </p:nvPr>
        </p:nvSpPr>
        <p:spPr>
          <a:xfrm>
            <a:off x="1445614" y="1788160"/>
            <a:ext cx="5432705" cy="4704080"/>
          </a:xfrm>
        </p:spPr>
        <p:txBody>
          <a:bodyPr>
            <a:normAutofit/>
          </a:bodyPr>
          <a:lstStyle/>
          <a:p>
            <a:pPr marL="0" indent="0">
              <a:lnSpc>
                <a:spcPct val="110000"/>
              </a:lnSpc>
              <a:buNone/>
            </a:pPr>
            <a:r>
              <a:rPr lang="en-US" sz="1400" dirty="0"/>
              <a:t>Chelation occurs when a multidentate ligand binds to a metal ion through two or more donor atoms, forming a ring structure that includes the metal ion.</a:t>
            </a:r>
          </a:p>
          <a:p>
            <a:pPr marL="0" indent="0">
              <a:lnSpc>
                <a:spcPct val="110000"/>
              </a:lnSpc>
              <a:buNone/>
            </a:pPr>
            <a:r>
              <a:rPr lang="en-US" sz="1400" dirty="0"/>
              <a:t>Chelate Effect Explanation:</a:t>
            </a:r>
          </a:p>
          <a:p>
            <a:pPr marL="0" indent="0">
              <a:lnSpc>
                <a:spcPct val="110000"/>
              </a:lnSpc>
              <a:buNone/>
            </a:pPr>
            <a:r>
              <a:rPr lang="en-US" sz="1400" dirty="0"/>
              <a:t>Thermodynamic basis: Formation of a chelate complex is entropically favored because one multidentate ligand replaces multiple monodentate ligands, increasing disorder.</a:t>
            </a:r>
          </a:p>
          <a:p>
            <a:pPr marL="0" indent="0">
              <a:lnSpc>
                <a:spcPct val="110000"/>
              </a:lnSpc>
              <a:buNone/>
            </a:pPr>
            <a:r>
              <a:rPr lang="en-US" sz="1400" dirty="0"/>
              <a:t>Kinetic stability: Chelate rings are less likely to dissociate due to multiple bonds.</a:t>
            </a:r>
          </a:p>
          <a:p>
            <a:pPr marL="0" indent="0">
              <a:lnSpc>
                <a:spcPct val="110000"/>
              </a:lnSpc>
              <a:buNone/>
            </a:pPr>
            <a:r>
              <a:rPr lang="en-US" sz="1400" dirty="0"/>
              <a:t>Biological example: Hemoglobin contains the porphyrin ring, a natural chelating ligand binding Fe²⁺.</a:t>
            </a:r>
          </a:p>
          <a:p>
            <a:pPr marL="0" indent="0">
              <a:lnSpc>
                <a:spcPct val="110000"/>
              </a:lnSpc>
              <a:buNone/>
            </a:pPr>
            <a:r>
              <a:rPr lang="en-US" sz="1400" dirty="0"/>
              <a:t>Chelation is crucial in analytical chemistry, medicine, and environmental chemistry for metal ion sequestration and detoxification.</a:t>
            </a:r>
          </a:p>
          <a:p>
            <a:pPr marL="0" indent="0">
              <a:lnSpc>
                <a:spcPct val="110000"/>
              </a:lnSpc>
              <a:buNone/>
            </a:pPr>
            <a:endParaRPr lang="ru-KZ" sz="1400" dirty="0"/>
          </a:p>
        </p:txBody>
      </p:sp>
      <p:pic>
        <p:nvPicPr>
          <p:cNvPr id="4" name="Рисунок 3">
            <a:extLst>
              <a:ext uri="{FF2B5EF4-FFF2-40B4-BE49-F238E27FC236}">
                <a16:creationId xmlns:a16="http://schemas.microsoft.com/office/drawing/2014/main" id="{2B05B21B-9B0D-BACC-67CA-B97FE4CDD0A6}"/>
              </a:ext>
            </a:extLst>
          </p:cNvPr>
          <p:cNvPicPr>
            <a:picLocks noChangeAspect="1"/>
          </p:cNvPicPr>
          <p:nvPr/>
        </p:nvPicPr>
        <p:blipFill>
          <a:blip r:embed="rId5"/>
          <a:stretch>
            <a:fillRect/>
          </a:stretch>
        </p:blipFill>
        <p:spPr>
          <a:xfrm>
            <a:off x="7311864" y="1703441"/>
            <a:ext cx="3434521" cy="3451780"/>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1" name="Rectangle 20">
            <a:extLst>
              <a:ext uri="{FF2B5EF4-FFF2-40B4-BE49-F238E27FC236}">
                <a16:creationId xmlns:a16="http://schemas.microsoft.com/office/drawing/2014/main" id="{12F69FEA-89FD-43D0-942C-882717455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741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EEC6F8-5FEE-7CF0-3308-C59C2683C9E9}"/>
              </a:ext>
            </a:extLst>
          </p:cNvPr>
          <p:cNvSpPr>
            <a:spLocks noGrp="1"/>
          </p:cNvSpPr>
          <p:nvPr>
            <p:ph type="title"/>
          </p:nvPr>
        </p:nvSpPr>
        <p:spPr/>
        <p:txBody>
          <a:bodyPr/>
          <a:lstStyle/>
          <a:p>
            <a:r>
              <a:rPr lang="en-US" b="1" dirty="0"/>
              <a:t>Ligand field and electronic effects</a:t>
            </a:r>
            <a:endParaRPr lang="ru-KZ" dirty="0"/>
          </a:p>
        </p:txBody>
      </p:sp>
      <p:sp>
        <p:nvSpPr>
          <p:cNvPr id="3" name="Объект 2">
            <a:extLst>
              <a:ext uri="{FF2B5EF4-FFF2-40B4-BE49-F238E27FC236}">
                <a16:creationId xmlns:a16="http://schemas.microsoft.com/office/drawing/2014/main" id="{3D8626D5-122E-5D16-19CD-4C20A24520CB}"/>
              </a:ext>
            </a:extLst>
          </p:cNvPr>
          <p:cNvSpPr>
            <a:spLocks noGrp="1"/>
          </p:cNvSpPr>
          <p:nvPr>
            <p:ph idx="1"/>
          </p:nvPr>
        </p:nvSpPr>
        <p:spPr/>
        <p:txBody>
          <a:bodyPr>
            <a:normAutofit fontScale="70000" lnSpcReduction="20000"/>
          </a:bodyPr>
          <a:lstStyle/>
          <a:p>
            <a:pPr marL="0" indent="0">
              <a:buNone/>
            </a:pPr>
            <a:r>
              <a:rPr lang="en-US" dirty="0"/>
              <a:t>The electronic properties of ligands significantly influence the color, magnetism, and stability of complexes.</a:t>
            </a:r>
          </a:p>
          <a:p>
            <a:pPr marL="0" indent="0">
              <a:buNone/>
            </a:pPr>
            <a:r>
              <a:rPr lang="en-US" u="sng" dirty="0"/>
              <a:t>Ligand Field Theory (LFT):</a:t>
            </a:r>
          </a:p>
          <a:p>
            <a:pPr marL="0" indent="0">
              <a:buNone/>
            </a:pPr>
            <a:r>
              <a:rPr lang="en-US" dirty="0"/>
              <a:t>Ligands interact with metal d-orbitals, splitting them into different energy levels.</a:t>
            </a:r>
          </a:p>
          <a:p>
            <a:pPr marL="0" indent="0">
              <a:buNone/>
            </a:pPr>
            <a:r>
              <a:rPr lang="en-US" dirty="0"/>
              <a:t>The magnitude of splitting depends on the ligand’s field strength, described by the spectrochemical series.</a:t>
            </a:r>
          </a:p>
          <a:p>
            <a:pPr marL="0" indent="0">
              <a:buNone/>
            </a:pPr>
            <a:r>
              <a:rPr lang="en-US" dirty="0"/>
              <a:t>Strong field ligands (like CN⁻, CO) cause large splitting, leading to low-spin complexes.</a:t>
            </a:r>
          </a:p>
          <a:p>
            <a:pPr marL="0" indent="0">
              <a:buNone/>
            </a:pPr>
            <a:r>
              <a:rPr lang="en-US" dirty="0"/>
              <a:t>Weak field ligands (like H₂O, Cl⁻) cause small splitting, resulting in high-spin configurations.</a:t>
            </a:r>
          </a:p>
          <a:p>
            <a:pPr marL="0" indent="0">
              <a:buNone/>
            </a:pPr>
            <a:r>
              <a:rPr lang="en-US" dirty="0"/>
              <a:t>Ligand field effects govern the reactivity, geometry, and even biological function of metal complexes.</a:t>
            </a:r>
          </a:p>
          <a:p>
            <a:pPr marL="0" indent="0">
              <a:buNone/>
            </a:pPr>
            <a:endParaRPr lang="ru-KZ" dirty="0"/>
          </a:p>
        </p:txBody>
      </p:sp>
    </p:spTree>
    <p:extLst>
      <p:ext uri="{BB962C8B-B14F-4D97-AF65-F5344CB8AC3E}">
        <p14:creationId xmlns:p14="http://schemas.microsoft.com/office/powerpoint/2010/main" val="285067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6E310F-F37D-1B9D-75C4-E84C0CACD2A3}"/>
              </a:ext>
            </a:extLst>
          </p:cNvPr>
          <p:cNvSpPr>
            <a:spLocks noGrp="1"/>
          </p:cNvSpPr>
          <p:nvPr>
            <p:ph type="title"/>
          </p:nvPr>
        </p:nvSpPr>
        <p:spPr/>
        <p:txBody>
          <a:bodyPr>
            <a:normAutofit/>
          </a:bodyPr>
          <a:lstStyle/>
          <a:p>
            <a:r>
              <a:rPr lang="en-US" b="1" dirty="0"/>
              <a:t>Influence of ligands on geometry and stability</a:t>
            </a:r>
            <a:endParaRPr lang="ru-KZ" dirty="0"/>
          </a:p>
        </p:txBody>
      </p:sp>
      <p:sp>
        <p:nvSpPr>
          <p:cNvPr id="3" name="Объект 2">
            <a:extLst>
              <a:ext uri="{FF2B5EF4-FFF2-40B4-BE49-F238E27FC236}">
                <a16:creationId xmlns:a16="http://schemas.microsoft.com/office/drawing/2014/main" id="{31DBFEFA-40EE-0848-6BFE-3AA5E3731239}"/>
              </a:ext>
            </a:extLst>
          </p:cNvPr>
          <p:cNvSpPr>
            <a:spLocks noGrp="1"/>
          </p:cNvSpPr>
          <p:nvPr>
            <p:ph idx="1"/>
          </p:nvPr>
        </p:nvSpPr>
        <p:spPr/>
        <p:txBody>
          <a:bodyPr>
            <a:normAutofit fontScale="62500" lnSpcReduction="20000"/>
          </a:bodyPr>
          <a:lstStyle/>
          <a:p>
            <a:pPr marL="0" indent="0">
              <a:buNone/>
            </a:pPr>
            <a:r>
              <a:rPr lang="en-US" dirty="0"/>
              <a:t>The steric and electronic properties of ligands dictate the overall shape and stability of coordination compounds.</a:t>
            </a:r>
          </a:p>
          <a:p>
            <a:pPr marL="0" indent="0">
              <a:buNone/>
            </a:pPr>
            <a:r>
              <a:rPr lang="en-US" dirty="0"/>
              <a:t>Geometric influence:</a:t>
            </a:r>
          </a:p>
          <a:p>
            <a:pPr marL="0" indent="0">
              <a:buNone/>
            </a:pPr>
            <a:r>
              <a:rPr lang="en-US" dirty="0"/>
              <a:t>Monodentate ligands can lead to various geometries (octahedral, tetrahedral, square planar).</a:t>
            </a:r>
          </a:p>
          <a:p>
            <a:pPr marL="0" indent="0">
              <a:buNone/>
            </a:pPr>
            <a:r>
              <a:rPr lang="en-US" dirty="0"/>
              <a:t>Bulky ligands may cause distortions or force low coordination numbers due to steric hindrance.</a:t>
            </a:r>
          </a:p>
          <a:p>
            <a:pPr marL="0" indent="0">
              <a:buNone/>
            </a:pPr>
            <a:r>
              <a:rPr lang="en-US" dirty="0"/>
              <a:t>Stability influence:</a:t>
            </a:r>
          </a:p>
          <a:p>
            <a:pPr marL="0" indent="0">
              <a:buNone/>
            </a:pPr>
            <a:r>
              <a:rPr lang="en-US" dirty="0"/>
              <a:t>Polydentate ligands form more stable complexes than monodentate ones due to the chelate effect.</a:t>
            </a:r>
          </a:p>
          <a:p>
            <a:pPr marL="0" indent="0">
              <a:buNone/>
            </a:pPr>
            <a:r>
              <a:rPr lang="en-US" dirty="0"/>
              <a:t>Electron-donating ligands strengthen metal–ligand bonds, while electron-withdrawing ones weaken them.</a:t>
            </a:r>
          </a:p>
          <a:p>
            <a:pPr marL="0" indent="0">
              <a:buNone/>
            </a:pPr>
            <a:r>
              <a:rPr lang="en-US" dirty="0"/>
              <a:t>Ligand substitution and exchange rates depend strongly on the ligand’s donor strength and the metal’s oxidation state.</a:t>
            </a:r>
          </a:p>
          <a:p>
            <a:pPr marL="0" indent="0">
              <a:buNone/>
            </a:pPr>
            <a:endParaRPr lang="ru-KZ" dirty="0"/>
          </a:p>
        </p:txBody>
      </p:sp>
    </p:spTree>
    <p:extLst>
      <p:ext uri="{BB962C8B-B14F-4D97-AF65-F5344CB8AC3E}">
        <p14:creationId xmlns:p14="http://schemas.microsoft.com/office/powerpoint/2010/main" val="269038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9BC9A9-0937-70A9-C069-06EFBAED76F7}"/>
              </a:ext>
            </a:extLst>
          </p:cNvPr>
          <p:cNvSpPr>
            <a:spLocks noGrp="1"/>
          </p:cNvSpPr>
          <p:nvPr>
            <p:ph type="title"/>
          </p:nvPr>
        </p:nvSpPr>
        <p:spPr/>
        <p:txBody>
          <a:bodyPr/>
          <a:lstStyle/>
          <a:p>
            <a:r>
              <a:rPr lang="en-US" b="1" dirty="0"/>
              <a:t>Summary</a:t>
            </a:r>
            <a:endParaRPr lang="ru-KZ" dirty="0"/>
          </a:p>
        </p:txBody>
      </p:sp>
      <p:sp>
        <p:nvSpPr>
          <p:cNvPr id="3" name="Объект 2">
            <a:extLst>
              <a:ext uri="{FF2B5EF4-FFF2-40B4-BE49-F238E27FC236}">
                <a16:creationId xmlns:a16="http://schemas.microsoft.com/office/drawing/2014/main" id="{8FA6A972-CAAE-7A69-A579-85E678221599}"/>
              </a:ext>
            </a:extLst>
          </p:cNvPr>
          <p:cNvSpPr>
            <a:spLocks noGrp="1"/>
          </p:cNvSpPr>
          <p:nvPr>
            <p:ph idx="1"/>
          </p:nvPr>
        </p:nvSpPr>
        <p:spPr/>
        <p:txBody>
          <a:bodyPr>
            <a:normAutofit fontScale="55000" lnSpcReduction="20000"/>
          </a:bodyPr>
          <a:lstStyle/>
          <a:p>
            <a:pPr marL="0" indent="0">
              <a:buNone/>
            </a:pPr>
            <a:r>
              <a:rPr lang="en-US" b="1" dirty="0"/>
              <a:t>Ligands are electron-pair donors that form coordinate covalent bonds with metal ions.</a:t>
            </a:r>
          </a:p>
          <a:p>
            <a:pPr marL="0" indent="0">
              <a:buNone/>
            </a:pPr>
            <a:r>
              <a:rPr lang="en-US" b="1" dirty="0"/>
              <a:t>They can be mono-, bi-, or polydentate, depending on the number of bonding atoms.</a:t>
            </a:r>
          </a:p>
          <a:p>
            <a:pPr marL="0" indent="0">
              <a:buNone/>
            </a:pPr>
            <a:r>
              <a:rPr lang="en-US" b="1" dirty="0"/>
              <a:t>Ambidentate ligands can bond through different atoms, giving rise to linkage isomerism.</a:t>
            </a:r>
          </a:p>
          <a:p>
            <a:pPr marL="0" indent="0">
              <a:buNone/>
            </a:pPr>
            <a:r>
              <a:rPr lang="en-US" b="1" dirty="0"/>
              <a:t>Chelation greatly enhances complex stability through entropic and enthalpic advantages.</a:t>
            </a:r>
          </a:p>
          <a:p>
            <a:pPr marL="0" indent="0">
              <a:buNone/>
            </a:pPr>
            <a:r>
              <a:rPr lang="en-US" b="1" dirty="0"/>
              <a:t>Ligand field theory explains how ligands affect the metal’s electronic structure and properties.</a:t>
            </a:r>
          </a:p>
          <a:p>
            <a:pPr marL="0" indent="0">
              <a:buNone/>
            </a:pPr>
            <a:r>
              <a:rPr lang="en-US" b="1" dirty="0"/>
              <a:t>The choice and nature of ligands determine the geometry, color, reactivity, and function of coordination compounds.</a:t>
            </a:r>
          </a:p>
          <a:p>
            <a:pPr marL="0" indent="0">
              <a:buNone/>
            </a:pPr>
            <a:r>
              <a:rPr lang="en-US" b="1" dirty="0"/>
              <a:t>Ligands play a crucial role in biological systems, catalysis, and industrial chemistry, making them indispensable in modern science.</a:t>
            </a:r>
          </a:p>
          <a:p>
            <a:pPr marL="0" indent="0">
              <a:buNone/>
            </a:pPr>
            <a:br>
              <a:rPr lang="en-US" b="1" dirty="0"/>
            </a:br>
            <a:r>
              <a:rPr lang="en-US" b="1" dirty="0"/>
              <a:t>Ligands form the structural and functional backbone of coordination chemistry. By controlling the nature of the metal–ligand interaction, chemists can design complexes with tailored properties for medicine, catalysis, and materials science—illustrating the profound importance of ligand chemistry in understanding and shaping the molecular world.</a:t>
            </a:r>
          </a:p>
          <a:p>
            <a:pPr marL="0" indent="0">
              <a:buNone/>
            </a:pPr>
            <a:endParaRPr lang="ru-KZ" b="1" dirty="0"/>
          </a:p>
        </p:txBody>
      </p:sp>
    </p:spTree>
    <p:extLst>
      <p:ext uri="{BB962C8B-B14F-4D97-AF65-F5344CB8AC3E}">
        <p14:creationId xmlns:p14="http://schemas.microsoft.com/office/powerpoint/2010/main" val="310876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04DBDB-6E73-C87A-45DB-608276321EA3}"/>
              </a:ext>
            </a:extLst>
          </p:cNvPr>
          <p:cNvSpPr>
            <a:spLocks noGrp="1"/>
          </p:cNvSpPr>
          <p:nvPr>
            <p:ph type="ctrTitle"/>
          </p:nvPr>
        </p:nvSpPr>
        <p:spPr>
          <a:xfrm>
            <a:off x="2193167" y="2590984"/>
            <a:ext cx="7369642" cy="3608480"/>
          </a:xfrm>
        </p:spPr>
        <p:txBody>
          <a:bodyPr>
            <a:normAutofit/>
          </a:bodyPr>
          <a:lstStyle/>
          <a:p>
            <a:pPr algn="l"/>
            <a:r>
              <a:rPr lang="en-US" sz="8000"/>
              <a:t>Thank you for attention!</a:t>
            </a:r>
            <a:endParaRPr lang="ru-KZ" sz="8000"/>
          </a:p>
        </p:txBody>
      </p:sp>
    </p:spTree>
    <p:extLst>
      <p:ext uri="{BB962C8B-B14F-4D97-AF65-F5344CB8AC3E}">
        <p14:creationId xmlns:p14="http://schemas.microsoft.com/office/powerpoint/2010/main" val="17492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Мэдисон">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Мэдисон">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эдисон">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TM16401375[[fn=Мэдисон]]</Template>
  <TotalTime>77</TotalTime>
  <Words>902</Words>
  <Application>Microsoft Office PowerPoint</Application>
  <PresentationFormat>Широкоэкранный</PresentationFormat>
  <Paragraphs>62</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Cambria Math</vt:lpstr>
      <vt:lpstr>MS Shell Dlg 2</vt:lpstr>
      <vt:lpstr>Wingdings</vt:lpstr>
      <vt:lpstr>Wingdings 3</vt:lpstr>
      <vt:lpstr>Мэдисон</vt:lpstr>
      <vt:lpstr>Ligands of coordination compounds</vt:lpstr>
      <vt:lpstr>Ligands</vt:lpstr>
      <vt:lpstr>Types of ligands according to denticity</vt:lpstr>
      <vt:lpstr>Ambidentate and flexible ligands </vt:lpstr>
      <vt:lpstr>Chelation and the chelate effect</vt:lpstr>
      <vt:lpstr>Ligand field and electronic effects</vt:lpstr>
      <vt:lpstr>Influence of ligands on geometry and stability</vt:lpstr>
      <vt:lpstr>Summary</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eze</dc:creator>
  <cp:lastModifiedBy>eze</cp:lastModifiedBy>
  <cp:revision>4</cp:revision>
  <dcterms:created xsi:type="dcterms:W3CDTF">2025-11-06T06:59:55Z</dcterms:created>
  <dcterms:modified xsi:type="dcterms:W3CDTF">2025-11-06T14:38:05Z</dcterms:modified>
</cp:coreProperties>
</file>